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4"/>
  </p:sldMasterIdLst>
  <p:notesMasterIdLst>
    <p:notesMasterId r:id="rId16"/>
  </p:notesMasterIdLst>
  <p:sldIdLst>
    <p:sldId id="256" r:id="rId5"/>
    <p:sldId id="356" r:id="rId6"/>
    <p:sldId id="355" r:id="rId7"/>
    <p:sldId id="326" r:id="rId8"/>
    <p:sldId id="320" r:id="rId9"/>
    <p:sldId id="321" r:id="rId10"/>
    <p:sldId id="340" r:id="rId11"/>
    <p:sldId id="328" r:id="rId12"/>
    <p:sldId id="350" r:id="rId13"/>
    <p:sldId id="346" r:id="rId14"/>
    <p:sldId id="347" r:id="rId15"/>
  </p:sldIdLst>
  <p:sldSz cx="9144000" cy="5143500" type="screen16x9"/>
  <p:notesSz cx="6858000" cy="9144000"/>
  <p:embeddedFontLst>
    <p:embeddedFont>
      <p:font typeface="Oswald" panose="020B0604020202020204" charset="0"/>
      <p:regular r:id="rId17"/>
      <p:bold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sey Badger" initials="KB" lastIdx="1" clrIdx="0">
    <p:extLst>
      <p:ext uri="{19B8F6BF-5375-455C-9EA6-DF929625EA0E}">
        <p15:presenceInfo xmlns:p15="http://schemas.microsoft.com/office/powerpoint/2012/main" userId="Kelsey Ba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00AAEF"/>
    <a:srgbClr val="3C78D8"/>
    <a:srgbClr val="83B400"/>
    <a:srgbClr val="00ADEF"/>
    <a:srgbClr val="FF9832"/>
    <a:srgbClr val="4472C4"/>
    <a:srgbClr val="00B050"/>
    <a:srgbClr val="ED9153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1A1956-3D7E-41C0-9DF7-105A978C6925}">
  <a:tblStyle styleId="{891A1956-3D7E-41C0-9DF7-105A978C69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82E05BE-877C-40BA-BEE6-E4ECDAF45F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dger, Kelsey" userId="S::badger.60@osu.edu::dc8e4f3e-1dcb-462d-9da1-41d15c7b995e" providerId="AD" clId="Web-{5675B2C8-731E-D407-B873-B859C69360FB}"/>
  </pc:docChgLst>
  <pc:docChgLst>
    <pc:chgData name="Badger, Kelsey" userId="S::badger.60@osu.edu::dc8e4f3e-1dcb-462d-9da1-41d15c7b995e" providerId="AD" clId="Web-{F450D739-B167-D63B-86D8-68C6DA3955D4}"/>
    <pc:docChg chg="modSld">
      <pc:chgData name="Badger, Kelsey" userId="S::badger.60@osu.edu::dc8e4f3e-1dcb-462d-9da1-41d15c7b995e" providerId="AD" clId="Web-{F450D739-B167-D63B-86D8-68C6DA3955D4}" dt="2025-01-12T21:05:16.815" v="7" actId="20577"/>
      <pc:docMkLst>
        <pc:docMk/>
      </pc:docMkLst>
      <pc:sldChg chg="modSp">
        <pc:chgData name="Badger, Kelsey" userId="S::badger.60@osu.edu::dc8e4f3e-1dcb-462d-9da1-41d15c7b995e" providerId="AD" clId="Web-{F450D739-B167-D63B-86D8-68C6DA3955D4}" dt="2025-01-12T21:05:16.815" v="7" actId="20577"/>
        <pc:sldMkLst>
          <pc:docMk/>
          <pc:sldMk cId="675242775" sldId="350"/>
        </pc:sldMkLst>
        <pc:spChg chg="mod">
          <ac:chgData name="Badger, Kelsey" userId="S::badger.60@osu.edu::dc8e4f3e-1dcb-462d-9da1-41d15c7b995e" providerId="AD" clId="Web-{F450D739-B167-D63B-86D8-68C6DA3955D4}" dt="2025-01-12T21:05:16.815" v="7" actId="20577"/>
          <ac:spMkLst>
            <pc:docMk/>
            <pc:sldMk cId="675242775" sldId="350"/>
            <ac:spMk id="7" creationId="{14862211-EBF7-8D61-C03E-F89FE3471912}"/>
          </ac:spMkLst>
        </pc:spChg>
      </pc:sldChg>
    </pc:docChg>
  </pc:docChgLst>
  <pc:docChgLst>
    <pc:chgData name="Kelsey Badger" userId="dc8e4f3e-1dcb-462d-9da1-41d15c7b995e" providerId="ADAL" clId="{A863E165-C44C-4032-B454-763059619D66}"/>
    <pc:docChg chg="modSld">
      <pc:chgData name="Kelsey Badger" userId="dc8e4f3e-1dcb-462d-9da1-41d15c7b995e" providerId="ADAL" clId="{A863E165-C44C-4032-B454-763059619D66}" dt="2025-03-17T16:13:32.123" v="4" actId="20577"/>
      <pc:docMkLst>
        <pc:docMk/>
      </pc:docMkLst>
      <pc:sldChg chg="addSp modSp">
        <pc:chgData name="Kelsey Badger" userId="dc8e4f3e-1dcb-462d-9da1-41d15c7b995e" providerId="ADAL" clId="{A863E165-C44C-4032-B454-763059619D66}" dt="2025-03-17T16:13:32.123" v="4" actId="20577"/>
        <pc:sldMkLst>
          <pc:docMk/>
          <pc:sldMk cId="0" sldId="256"/>
        </pc:sldMkLst>
        <pc:spChg chg="mod">
          <ac:chgData name="Kelsey Badger" userId="dc8e4f3e-1dcb-462d-9da1-41d15c7b995e" providerId="ADAL" clId="{A863E165-C44C-4032-B454-763059619D66}" dt="2025-03-17T16:13:32.123" v="4" actId="20577"/>
          <ac:spMkLst>
            <pc:docMk/>
            <pc:sldMk cId="0" sldId="256"/>
            <ac:spMk id="4" creationId="{54342712-F097-4E22-BDC7-0E5805CF08C7}"/>
          </ac:spMkLst>
        </pc:spChg>
        <pc:spChg chg="mod">
          <ac:chgData name="Kelsey Badger" userId="dc8e4f3e-1dcb-462d-9da1-41d15c7b995e" providerId="ADAL" clId="{A863E165-C44C-4032-B454-763059619D66}" dt="2025-03-17T16:13:26.683" v="0" actId="14100"/>
          <ac:spMkLst>
            <pc:docMk/>
            <pc:sldMk cId="0" sldId="256"/>
            <ac:spMk id="464" creationId="{00000000-0000-0000-0000-000000000000}"/>
          </ac:spMkLst>
        </pc:spChg>
        <pc:grpChg chg="add">
          <ac:chgData name="Kelsey Badger" userId="dc8e4f3e-1dcb-462d-9da1-41d15c7b995e" providerId="ADAL" clId="{A863E165-C44C-4032-B454-763059619D66}" dt="2025-03-17T16:13:28.635" v="1"/>
          <ac:grpSpMkLst>
            <pc:docMk/>
            <pc:sldMk cId="0" sldId="256"/>
            <ac:grpSpMk id="3" creationId="{C2EFE0BA-C50C-4DAB-867E-EC7EFCA3D6A0}"/>
          </ac:grpSpMkLst>
        </pc:grpChg>
      </pc:sldChg>
    </pc:docChg>
  </pc:docChgLst>
  <pc:docChgLst>
    <pc:chgData name="Kelsey Badger" userId="dc8e4f3e-1dcb-462d-9da1-41d15c7b995e" providerId="ADAL" clId="{DBBEF499-5B8B-4CB3-9DAF-B3F251E8FBCF}"/>
  </pc:docChgLst>
  <pc:docChgLst>
    <pc:chgData name="Badger, Kelsey" userId="S::badger.60@osu.edu::dc8e4f3e-1dcb-462d-9da1-41d15c7b995e" providerId="AD" clId="Web-{56A6C94A-0B8E-0907-AC46-7C9DA7C7EEE5}"/>
  </pc:docChgLst>
  <pc:docChgLst>
    <pc:chgData name="Badger, Kelsey" userId="S::badger.60@osu.edu::dc8e4f3e-1dcb-462d-9da1-41d15c7b995e" providerId="AD" clId="Web-{C8BD4D41-9792-3DF6-0CAE-728954E79710}"/>
  </pc:docChgLst>
  <pc:docChgLst>
    <pc:chgData name="Badger, Kelsey" userId="S::badger.60@osu.edu::dc8e4f3e-1dcb-462d-9da1-41d15c7b995e" providerId="AD" clId="Web-{A9B993A4-A6DB-5A3C-227A-DF64613DB0FE}"/>
  </pc:docChgLst>
  <pc:docChgLst>
    <pc:chgData name="Badger, Kelsey" userId="S::badger.60@osu.edu::dc8e4f3e-1dcb-462d-9da1-41d15c7b995e" providerId="AD" clId="Web-{A9ADDE7A-44EB-D2E3-FBA8-A620D69EC75F}"/>
  </pc:docChgLst>
  <pc:docChgLst>
    <pc:chgData name="Badger, Kelsey" userId="S::badger.60@osu.edu::dc8e4f3e-1dcb-462d-9da1-41d15c7b995e" providerId="AD" clId="Web-{D24BC851-2E2C-95D7-1947-E853AE53ED1C}"/>
  </pc:docChgLst>
  <pc:docChgLst>
    <pc:chgData name="Badger, Kelsey" userId="S::badger.60@osu.edu::dc8e4f3e-1dcb-462d-9da1-41d15c7b995e" providerId="AD" clId="Web-{8B9A4AF4-0F6F-EBDA-1BD7-9E5EAF74049F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l" t="t" r="r" b="b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l" t="t" r="r" b="b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6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6"/>
          <p:cNvSpPr txBox="1">
            <a:spLocks noGrp="1"/>
          </p:cNvSpPr>
          <p:nvPr>
            <p:ph type="body" idx="1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5" name="Google Shape;245;p6"/>
          <p:cNvSpPr txBox="1">
            <a:spLocks noGrp="1"/>
          </p:cNvSpPr>
          <p:nvPr>
            <p:ph type="body" idx="2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20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2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0" name="Google Shape;30;p1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sz="2000" b="1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Google Shape;31;p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Google Shape;32;p1"/>
          <p:cNvSpPr txBox="1">
            <a:spLocks noGrp="1"/>
          </p:cNvSpPr>
          <p:nvPr>
            <p:ph type="sldNum" idx="12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osu.edu/dhc-oe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tylervigen.com/spurious-correlation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463550" y="2571750"/>
            <a:ext cx="7994725" cy="19514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Data for Healthy Communities: Relationships</a:t>
            </a:r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EFE0BA-C50C-4DAB-867E-EC7EFCA3D6A0}"/>
              </a:ext>
            </a:extLst>
          </p:cNvPr>
          <p:cNvGrpSpPr/>
          <p:nvPr/>
        </p:nvGrpSpPr>
        <p:grpSpPr>
          <a:xfrm>
            <a:off x="-25810" y="4585167"/>
            <a:ext cx="9195619" cy="784830"/>
            <a:chOff x="-25810" y="4585167"/>
            <a:chExt cx="9195619" cy="784830"/>
          </a:xfrm>
        </p:grpSpPr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id="{54342712-F097-4E22-BDC7-0E5805CF0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10" y="4585167"/>
              <a:ext cx="9195619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3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3"/>
                </a:rPr>
                <a:t>Data for Healthy Communities</a:t>
              </a: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: Lesson 7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Version 1.0 </a:t>
              </a: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9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Created by Emily Nutwell and Kelsey Badger</a:t>
              </a:r>
              <a:b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Licensed for reuse under </a:t>
              </a:r>
              <a:r>
                <a:rPr kumimoji="0" lang="en-US" altLang="en-US" sz="85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  <a:hlinkClick r:id="rId4"/>
                </a:rPr>
                <a:t>CC-BY 4.0</a:t>
              </a:r>
              <a:br>
                <a:rPr kumimoji="0" lang="en-US" altLang="en-US" sz="850" b="0" i="0" u="sng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</a:br>
              <a:endParaRPr kumimoji="0" lang="en-US" altLang="en-US" sz="8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5" name="Picture 1" descr="A picture containing text, clipart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46D77D2A-6885-43EC-B061-106BEFE91D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897" y="4923504"/>
              <a:ext cx="549275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C19EA-D9DA-03E1-9829-A27A03143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DB38-9F85-C487-C413-B359BAAC4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612" y="56056"/>
            <a:ext cx="6996600" cy="715800"/>
          </a:xfrm>
        </p:spPr>
        <p:txBody>
          <a:bodyPr/>
          <a:lstStyle/>
          <a:p>
            <a:r>
              <a:rPr lang="en-US"/>
              <a:t>What did you find?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0FCAD-C2ED-0AB2-E05C-B776EAC858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CE7000-15BF-5A13-AB8B-45798DBC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746" y="1356877"/>
            <a:ext cx="5387729" cy="279094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3727DA4-19CA-4F71-A845-AA9A389E1851}"/>
              </a:ext>
            </a:extLst>
          </p:cNvPr>
          <p:cNvSpPr/>
          <p:nvPr/>
        </p:nvSpPr>
        <p:spPr>
          <a:xfrm>
            <a:off x="3892550" y="2279650"/>
            <a:ext cx="290486" cy="927554"/>
          </a:xfrm>
          <a:prstGeom prst="ellipse">
            <a:avLst/>
          </a:prstGeom>
          <a:noFill/>
          <a:ln>
            <a:solidFill>
              <a:srgbClr val="83B4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2628C1-0FA3-4E2E-A577-BC90091CEDFC}"/>
              </a:ext>
            </a:extLst>
          </p:cNvPr>
          <p:cNvSpPr txBox="1">
            <a:spLocks/>
          </p:cNvSpPr>
          <p:nvPr/>
        </p:nvSpPr>
        <p:spPr>
          <a:xfrm>
            <a:off x="63500" y="2627379"/>
            <a:ext cx="3585050" cy="53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 algn="ctr">
              <a:buNone/>
            </a:pPr>
            <a:r>
              <a:rPr lang="en-US" sz="3600" b="1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y</a:t>
            </a:r>
            <a:r>
              <a:rPr lang="en-US" sz="3600" b="1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US" sz="3600" b="1">
                <a:solidFill>
                  <a:schemeClr val="tx1"/>
                </a:solidFill>
                <a:latin typeface="Arial"/>
                <a:cs typeface="Arial"/>
              </a:rPr>
              <a:t>= m</a:t>
            </a:r>
            <a:r>
              <a:rPr lang="en-US" sz="3600" b="1">
                <a:solidFill>
                  <a:schemeClr val="accent2"/>
                </a:solidFill>
                <a:latin typeface="Arial"/>
                <a:cs typeface="Arial"/>
              </a:rPr>
              <a:t>x</a:t>
            </a:r>
            <a:r>
              <a:rPr lang="en-US" sz="3600" b="1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600" b="1">
                <a:solidFill>
                  <a:schemeClr val="tx1"/>
                </a:solidFill>
                <a:latin typeface="Arial"/>
                <a:cs typeface="Arial"/>
                <a:sym typeface="Arial"/>
              </a:rPr>
              <a:t>+ b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64A66C1-D8FD-4C52-8DB8-8A10C20B641F}"/>
              </a:ext>
            </a:extLst>
          </p:cNvPr>
          <p:cNvSpPr/>
          <p:nvPr/>
        </p:nvSpPr>
        <p:spPr>
          <a:xfrm>
            <a:off x="5295901" y="3827876"/>
            <a:ext cx="2671812" cy="356774"/>
          </a:xfrm>
          <a:prstGeom prst="ellipse">
            <a:avLst/>
          </a:prstGeom>
          <a:noFill/>
          <a:ln>
            <a:solidFill>
              <a:srgbClr val="3C7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FD8AEC-A6BC-4D26-AAC1-B2480EE12408}"/>
              </a:ext>
            </a:extLst>
          </p:cNvPr>
          <p:cNvCxnSpPr>
            <a:cxnSpLocks/>
          </p:cNvCxnSpPr>
          <p:nvPr/>
        </p:nvCxnSpPr>
        <p:spPr>
          <a:xfrm flipV="1">
            <a:off x="1034612" y="2609094"/>
            <a:ext cx="2800788" cy="286508"/>
          </a:xfrm>
          <a:prstGeom prst="straightConnector1">
            <a:avLst/>
          </a:prstGeom>
          <a:ln w="28575">
            <a:solidFill>
              <a:srgbClr val="83B4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BBDD000-AB38-4EE0-B90C-ACCC09C1E034}"/>
              </a:ext>
            </a:extLst>
          </p:cNvPr>
          <p:cNvSpPr txBox="1">
            <a:spLocks/>
          </p:cNvSpPr>
          <p:nvPr/>
        </p:nvSpPr>
        <p:spPr>
          <a:xfrm>
            <a:off x="455375" y="1103265"/>
            <a:ext cx="3585050" cy="1089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>
              <a:buNone/>
            </a:pPr>
            <a:r>
              <a:rPr lang="en-US" sz="2400" b="1">
                <a:solidFill>
                  <a:srgbClr val="3C78D8"/>
                </a:solidFill>
              </a:rPr>
              <a:t>___________ </a:t>
            </a:r>
            <a:r>
              <a:rPr lang="en-US" sz="2400"/>
              <a:t>predicts </a:t>
            </a:r>
            <a:br>
              <a:rPr lang="en-US" sz="2400"/>
            </a:br>
            <a:r>
              <a:rPr lang="en-US" sz="2400" b="1">
                <a:solidFill>
                  <a:srgbClr val="00AAEF"/>
                </a:solidFill>
              </a:rPr>
              <a:t>__%</a:t>
            </a:r>
            <a:r>
              <a:rPr lang="en-US" sz="2400">
                <a:solidFill>
                  <a:schemeClr val="tx1"/>
                </a:solidFill>
              </a:rPr>
              <a:t> of the variance </a:t>
            </a:r>
            <a:r>
              <a:rPr lang="en-US" sz="2400"/>
              <a:t>in </a:t>
            </a:r>
            <a:r>
              <a:rPr lang="en-US" sz="2400" b="1">
                <a:solidFill>
                  <a:srgbClr val="83B400"/>
                </a:solidFill>
              </a:rPr>
              <a:t>____________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0624E06-9107-4623-8AE8-526A9581BAA7}"/>
              </a:ext>
            </a:extLst>
          </p:cNvPr>
          <p:cNvCxnSpPr>
            <a:cxnSpLocks/>
          </p:cNvCxnSpPr>
          <p:nvPr/>
        </p:nvCxnSpPr>
        <p:spPr>
          <a:xfrm>
            <a:off x="2247900" y="3278750"/>
            <a:ext cx="3016250" cy="696350"/>
          </a:xfrm>
          <a:prstGeom prst="straightConnector1">
            <a:avLst/>
          </a:prstGeom>
          <a:ln w="28575">
            <a:solidFill>
              <a:srgbClr val="3C78D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58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8BCB4-49E8-4E35-8FC7-28E4EB03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145175"/>
            <a:ext cx="6996600" cy="715800"/>
          </a:xfrm>
        </p:spPr>
        <p:txBody>
          <a:bodyPr/>
          <a:lstStyle/>
          <a:p>
            <a:r>
              <a:rPr lang="en-US" dirty="0"/>
              <a:t>Presentation Outline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15E6-C828-486F-9C93-830883D551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5FB90-3A87-5666-DCF1-276ADD82836E}"/>
              </a:ext>
            </a:extLst>
          </p:cNvPr>
          <p:cNvSpPr txBox="1"/>
          <p:nvPr/>
        </p:nvSpPr>
        <p:spPr>
          <a:xfrm>
            <a:off x="1364624" y="1002089"/>
            <a:ext cx="75698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benefits of a community garden</a:t>
            </a:r>
            <a:r>
              <a:rPr lang="en-US" sz="1800" dirty="0"/>
              <a:t> are you highlighting with your analysis?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Which </a:t>
            </a:r>
            <a:r>
              <a:rPr lang="en-US" sz="1800" b="1" dirty="0">
                <a:solidFill>
                  <a:schemeClr val="accent2"/>
                </a:solidFill>
              </a:rPr>
              <a:t>indicators/indices</a:t>
            </a:r>
            <a:r>
              <a:rPr lang="en-US" sz="1800" dirty="0"/>
              <a:t> did you select, and how do they relate to the benefits of a community garden?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Show a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visualization-</a:t>
            </a:r>
            <a:r>
              <a:rPr lang="en-US" sz="1800" dirty="0"/>
              <a:t> either a bar chart, multiple bar charts, or a scatter plot- which highlights your analysis and recommendation. 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/>
              <a:t>Convince us! Use your graph as evidence to </a:t>
            </a:r>
            <a:r>
              <a:rPr lang="en-US" sz="1800" b="1" dirty="0">
                <a:solidFill>
                  <a:schemeClr val="accent4"/>
                </a:solidFill>
              </a:rPr>
              <a:t>explain why you think</a:t>
            </a:r>
            <a:r>
              <a:rPr lang="en-US" sz="1800" dirty="0"/>
              <a:t> a community garden should be built in the tract that you recommend.</a:t>
            </a:r>
          </a:p>
        </p:txBody>
      </p:sp>
      <p:pic>
        <p:nvPicPr>
          <p:cNvPr id="6" name="Graphic 5" descr="Deciduous tree">
            <a:extLst>
              <a:ext uri="{FF2B5EF4-FFF2-40B4-BE49-F238E27FC236}">
                <a16:creationId xmlns:a16="http://schemas.microsoft.com/office/drawing/2014/main" id="{B0ECAA55-AB27-4E86-AA92-515D3F756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250" y="833600"/>
            <a:ext cx="812800" cy="8128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E87543D-B695-4622-8E96-E62CE1B6C670}"/>
              </a:ext>
            </a:extLst>
          </p:cNvPr>
          <p:cNvGrpSpPr/>
          <p:nvPr/>
        </p:nvGrpSpPr>
        <p:grpSpPr>
          <a:xfrm>
            <a:off x="469401" y="1949021"/>
            <a:ext cx="668245" cy="586808"/>
            <a:chOff x="374650" y="1876992"/>
            <a:chExt cx="830251" cy="7290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EDC388-40EA-43AA-8B4A-2BE511AF3CB3}"/>
                </a:ext>
              </a:extLst>
            </p:cNvPr>
            <p:cNvSpPr/>
            <p:nvPr/>
          </p:nvSpPr>
          <p:spPr>
            <a:xfrm>
              <a:off x="374650" y="1876993"/>
              <a:ext cx="782173" cy="72907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708FE5-BD04-4F7C-B228-22D149BF9CB5}"/>
                </a:ext>
              </a:extLst>
            </p:cNvPr>
            <p:cNvSpPr/>
            <p:nvPr/>
          </p:nvSpPr>
          <p:spPr>
            <a:xfrm>
              <a:off x="664031" y="1876992"/>
              <a:ext cx="305842" cy="7290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BBE1966-C1AE-40EE-97D5-B4C2CCE2EF6F}"/>
                </a:ext>
              </a:extLst>
            </p:cNvPr>
            <p:cNvSpPr/>
            <p:nvPr/>
          </p:nvSpPr>
          <p:spPr>
            <a:xfrm>
              <a:off x="950682" y="1878787"/>
              <a:ext cx="254219" cy="724713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Graphic 12" descr="Bar chart">
            <a:extLst>
              <a:ext uri="{FF2B5EF4-FFF2-40B4-BE49-F238E27FC236}">
                <a16:creationId xmlns:a16="http://schemas.microsoft.com/office/drawing/2014/main" id="{CFE7E684-8ED7-44CB-BA9A-409ADBBFB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174" y="2603500"/>
            <a:ext cx="812800" cy="812800"/>
          </a:xfrm>
          <a:prstGeom prst="rect">
            <a:avLst/>
          </a:prstGeom>
        </p:spPr>
      </p:pic>
      <p:pic>
        <p:nvPicPr>
          <p:cNvPr id="15" name="Graphic 14" descr="Lightbulb and gear">
            <a:extLst>
              <a:ext uri="{FF2B5EF4-FFF2-40B4-BE49-F238E27FC236}">
                <a16:creationId xmlns:a16="http://schemas.microsoft.com/office/drawing/2014/main" id="{61A12427-F04E-4F4F-8D3D-3A9543FA43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250" y="3416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90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0514DB-D13B-4451-BF7F-11A8B3DA6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00" y="328896"/>
            <a:ext cx="6996600" cy="7158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8F1A-D77A-46BD-8CEA-8C2206DC87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A36C1-301E-C2C2-8ABD-BE39A94CE2F6}"/>
              </a:ext>
            </a:extLst>
          </p:cNvPr>
          <p:cNvSpPr txBox="1"/>
          <p:nvPr/>
        </p:nvSpPr>
        <p:spPr>
          <a:xfrm>
            <a:off x="1072556" y="1420477"/>
            <a:ext cx="6331170" cy="19697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Making predictions with linear regression equations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Defining and interpreting R2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/>
              <a:t>Creating scatterplots in Excel</a:t>
            </a: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09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CBB81-FAF1-4254-9E86-EC8047DF0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0"/>
            <a:ext cx="6996600" cy="715800"/>
          </a:xfrm>
        </p:spPr>
        <p:txBody>
          <a:bodyPr/>
          <a:lstStyle/>
          <a:p>
            <a:r>
              <a:rPr lang="en-US" dirty="0"/>
              <a:t>Warm-up: Correlation Versus Causation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777EF-37BB-459D-89C0-08BC8A41D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78944" y="4073510"/>
            <a:ext cx="3530002" cy="573024"/>
          </a:xfrm>
        </p:spPr>
        <p:txBody>
          <a:bodyPr/>
          <a:lstStyle/>
          <a:p>
            <a:pPr marL="101600" indent="0">
              <a:buNone/>
            </a:pPr>
            <a:r>
              <a:rPr lang="en-US" sz="1400"/>
              <a:t>From </a:t>
            </a:r>
            <a:r>
              <a:rPr lang="en-US" sz="1400" dirty="0">
                <a:hlinkClick r:id="rId2"/>
              </a:rPr>
              <a:t>Spurious Correlations by Tyler Vigen</a:t>
            </a:r>
            <a:r>
              <a:rPr lang="en-US" sz="1400" dirty="0"/>
              <a:t>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5A6BA-EAF1-4126-AD9D-4DB66D2FB1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 descr="A graph of the number of genetic counselors in ohio&#10;&#10;Description automatically generated">
            <a:extLst>
              <a:ext uri="{FF2B5EF4-FFF2-40B4-BE49-F238E27FC236}">
                <a16:creationId xmlns:a16="http://schemas.microsoft.com/office/drawing/2014/main" id="{7F1BF0F0-C957-597B-BBB9-1049FFFFA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974" y="795086"/>
            <a:ext cx="5015665" cy="328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69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AAD2E-EBA9-64F1-42DE-DA96B9DF2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238" y="156754"/>
            <a:ext cx="6996600" cy="715800"/>
          </a:xfrm>
        </p:spPr>
        <p:txBody>
          <a:bodyPr/>
          <a:lstStyle/>
          <a:p>
            <a:r>
              <a:rPr lang="en-US"/>
              <a:t>Types of Analysis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3E8D0C-4062-F536-229C-97C6A87663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F1FB27F-EDCF-32A5-E07C-DD33D9CE566A}"/>
              </a:ext>
            </a:extLst>
          </p:cNvPr>
          <p:cNvSpPr txBox="1">
            <a:spLocks/>
          </p:cNvSpPr>
          <p:nvPr/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pic>
        <p:nvPicPr>
          <p:cNvPr id="10" name="Picture 9" descr="A green circle with red and yellow triangles&#10;&#10;Description automatically generated">
            <a:extLst>
              <a:ext uri="{FF2B5EF4-FFF2-40B4-BE49-F238E27FC236}">
                <a16:creationId xmlns:a16="http://schemas.microsoft.com/office/drawing/2014/main" id="{70D50336-CF24-077E-A6C3-887D6803B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85" y="2951629"/>
            <a:ext cx="2101406" cy="13311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42A5C4-B43A-38E6-8EB3-B957693F4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2" y="1060536"/>
            <a:ext cx="2113099" cy="15112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DB51EB-7ED8-C38F-2529-194D3326F1FA}"/>
              </a:ext>
            </a:extLst>
          </p:cNvPr>
          <p:cNvSpPr txBox="1"/>
          <p:nvPr/>
        </p:nvSpPr>
        <p:spPr>
          <a:xfrm>
            <a:off x="2455810" y="1053813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Ranking: </a:t>
            </a:r>
            <a:r>
              <a:rPr lang="en-US"/>
              <a:t>Who’s Best and Who’s Worst? Who’s unusual and why?</a:t>
            </a:r>
            <a:endParaRPr lang="en-US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D3ECA4-4AFC-AFF6-FB50-96F3C23A9F56}"/>
              </a:ext>
            </a:extLst>
          </p:cNvPr>
          <p:cNvSpPr txBox="1"/>
          <p:nvPr/>
        </p:nvSpPr>
        <p:spPr>
          <a:xfrm>
            <a:off x="2455809" y="3032414"/>
            <a:ext cx="1586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Scale: </a:t>
            </a:r>
            <a:r>
              <a:rPr lang="en-US"/>
              <a:t>Determine how big a problem really is.</a:t>
            </a:r>
            <a:endParaRPr lang="en-US" b="1"/>
          </a:p>
        </p:txBody>
      </p:sp>
      <p:pic>
        <p:nvPicPr>
          <p:cNvPr id="11" name="Picture 10" descr="A graph with orange and blue lines&#10;&#10;Description automatically generated">
            <a:extLst>
              <a:ext uri="{FF2B5EF4-FFF2-40B4-BE49-F238E27FC236}">
                <a16:creationId xmlns:a16="http://schemas.microsoft.com/office/drawing/2014/main" id="{21AD1A7C-F924-3DE4-429F-4A7E75A30D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9" t="2174" r="17289" b="1087"/>
          <a:stretch/>
        </p:blipFill>
        <p:spPr>
          <a:xfrm>
            <a:off x="4813199" y="986577"/>
            <a:ext cx="2344970" cy="15112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3357CA8-2CD1-5C0A-0C30-97DFBE5DBCE9}"/>
              </a:ext>
            </a:extLst>
          </p:cNvPr>
          <p:cNvSpPr txBox="1"/>
          <p:nvPr/>
        </p:nvSpPr>
        <p:spPr>
          <a:xfrm>
            <a:off x="7189220" y="1077479"/>
            <a:ext cx="158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Change: </a:t>
            </a:r>
            <a:r>
              <a:rPr lang="en-US"/>
              <a:t>Things go up, things go down, things aren’t happening.</a:t>
            </a:r>
            <a:endParaRPr lang="en-US" b="1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4E2F96C-25A9-AB1D-0E6E-662CD02483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199" y="2949712"/>
            <a:ext cx="2216903" cy="13330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F8D6D6A-05B7-651A-F674-067A63B88B05}"/>
              </a:ext>
            </a:extLst>
          </p:cNvPr>
          <p:cNvSpPr txBox="1"/>
          <p:nvPr/>
        </p:nvSpPr>
        <p:spPr>
          <a:xfrm>
            <a:off x="7189220" y="3031456"/>
            <a:ext cx="1586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Relationships: </a:t>
            </a:r>
            <a:r>
              <a:rPr lang="en-US"/>
              <a:t>Show that two or more things are connected (or not).</a:t>
            </a:r>
            <a:endParaRPr lang="en-US" b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39EA24-B4EA-DA30-0BF7-0D0FB323C59B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437529" y="872554"/>
            <a:ext cx="48009" cy="34101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F56B5A-2958-4B7B-CFBA-E3B75D3E8D5D}"/>
              </a:ext>
            </a:extLst>
          </p:cNvPr>
          <p:cNvCxnSpPr>
            <a:cxnSpLocks/>
          </p:cNvCxnSpPr>
          <p:nvPr/>
        </p:nvCxnSpPr>
        <p:spPr>
          <a:xfrm flipV="1">
            <a:off x="117784" y="2689364"/>
            <a:ext cx="8508504" cy="806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084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C19EA-D9DA-03E1-9829-A27A03143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DB38-9F85-C487-C413-B359BAAC4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612" y="56056"/>
            <a:ext cx="6996600" cy="715800"/>
          </a:xfrm>
        </p:spPr>
        <p:txBody>
          <a:bodyPr/>
          <a:lstStyle/>
          <a:p>
            <a:r>
              <a:rPr lang="en-US" dirty="0"/>
              <a:t>Linear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0FCAD-C2ED-0AB2-E05C-B776EAC858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CE7000-15BF-5A13-AB8B-45798DBC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746" y="1355348"/>
            <a:ext cx="5387729" cy="2793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7FB3BC-7B58-41E5-B7B1-90697637A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253" y="1358900"/>
            <a:ext cx="5412222" cy="28067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3727DA4-19CA-4F71-A845-AA9A389E1851}"/>
              </a:ext>
            </a:extLst>
          </p:cNvPr>
          <p:cNvSpPr/>
          <p:nvPr/>
        </p:nvSpPr>
        <p:spPr>
          <a:xfrm>
            <a:off x="3892550" y="2165894"/>
            <a:ext cx="290486" cy="1085306"/>
          </a:xfrm>
          <a:prstGeom prst="ellipse">
            <a:avLst/>
          </a:prstGeom>
          <a:noFill/>
          <a:ln>
            <a:solidFill>
              <a:srgbClr val="83B4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2628C1-0FA3-4E2E-A577-BC90091CEDFC}"/>
              </a:ext>
            </a:extLst>
          </p:cNvPr>
          <p:cNvSpPr txBox="1">
            <a:spLocks/>
          </p:cNvSpPr>
          <p:nvPr/>
        </p:nvSpPr>
        <p:spPr>
          <a:xfrm>
            <a:off x="63500" y="2138429"/>
            <a:ext cx="3585050" cy="53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 algn="ctr">
              <a:buNone/>
            </a:pPr>
            <a:r>
              <a:rPr lang="en-US" sz="3200" b="1" dirty="0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y</a:t>
            </a:r>
            <a:r>
              <a:rPr lang="en-US" sz="32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Arial"/>
                <a:cs typeface="Arial"/>
              </a:rPr>
              <a:t>= m</a:t>
            </a:r>
            <a:r>
              <a:rPr lang="en-US" sz="3200" b="1" dirty="0">
                <a:solidFill>
                  <a:schemeClr val="accent2"/>
                </a:solidFill>
                <a:latin typeface="Arial"/>
                <a:cs typeface="Arial"/>
              </a:rPr>
              <a:t>x</a:t>
            </a:r>
            <a:r>
              <a:rPr lang="en-US" sz="3200" b="1" dirty="0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+ 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64A66C1-D8FD-4C52-8DB8-8A10C20B641F}"/>
              </a:ext>
            </a:extLst>
          </p:cNvPr>
          <p:cNvSpPr/>
          <p:nvPr/>
        </p:nvSpPr>
        <p:spPr>
          <a:xfrm>
            <a:off x="5295901" y="3827876"/>
            <a:ext cx="2671812" cy="356774"/>
          </a:xfrm>
          <a:prstGeom prst="ellipse">
            <a:avLst/>
          </a:prstGeom>
          <a:noFill/>
          <a:ln>
            <a:solidFill>
              <a:srgbClr val="3C7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FD8AEC-A6BC-4D26-AAC1-B2480EE12408}"/>
              </a:ext>
            </a:extLst>
          </p:cNvPr>
          <p:cNvCxnSpPr>
            <a:cxnSpLocks/>
          </p:cNvCxnSpPr>
          <p:nvPr/>
        </p:nvCxnSpPr>
        <p:spPr>
          <a:xfrm flipV="1">
            <a:off x="1034612" y="2279650"/>
            <a:ext cx="2865491" cy="127002"/>
          </a:xfrm>
          <a:prstGeom prst="straightConnector1">
            <a:avLst/>
          </a:prstGeom>
          <a:ln w="28575">
            <a:solidFill>
              <a:srgbClr val="83B4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BBDD000-AB38-4EE0-B90C-ACCC09C1E034}"/>
              </a:ext>
            </a:extLst>
          </p:cNvPr>
          <p:cNvSpPr txBox="1">
            <a:spLocks/>
          </p:cNvSpPr>
          <p:nvPr/>
        </p:nvSpPr>
        <p:spPr>
          <a:xfrm>
            <a:off x="315053" y="1127575"/>
            <a:ext cx="3585050" cy="1089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>
              <a:buNone/>
            </a:pPr>
            <a:r>
              <a:rPr lang="en-US" b="1" dirty="0">
                <a:solidFill>
                  <a:schemeClr val="tx1"/>
                </a:solidFill>
              </a:rPr>
              <a:t>What’s the equation for a straight line?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0624E06-9107-4623-8AE8-526A9581BAA7}"/>
              </a:ext>
            </a:extLst>
          </p:cNvPr>
          <p:cNvCxnSpPr>
            <a:cxnSpLocks/>
          </p:cNvCxnSpPr>
          <p:nvPr/>
        </p:nvCxnSpPr>
        <p:spPr>
          <a:xfrm>
            <a:off x="2247900" y="2789800"/>
            <a:ext cx="2984500" cy="1172600"/>
          </a:xfrm>
          <a:prstGeom prst="straightConnector1">
            <a:avLst/>
          </a:prstGeom>
          <a:ln w="28575">
            <a:solidFill>
              <a:srgbClr val="3C78D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5385A46F-C90C-437B-AF5F-BC1333FA198B}"/>
              </a:ext>
            </a:extLst>
          </p:cNvPr>
          <p:cNvSpPr/>
          <p:nvPr/>
        </p:nvSpPr>
        <p:spPr>
          <a:xfrm>
            <a:off x="315053" y="3177893"/>
            <a:ext cx="3207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 </a:t>
            </a:r>
            <a:r>
              <a:rPr lang="en-US" sz="2000" b="1" dirty="0">
                <a:solidFill>
                  <a:srgbClr val="00ADE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regression line </a:t>
            </a:r>
            <a:r>
              <a:rPr lang="en-US" sz="2000" b="1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lets us make predictions about a relationship</a:t>
            </a:r>
          </a:p>
        </p:txBody>
      </p:sp>
    </p:spTree>
    <p:extLst>
      <p:ext uri="{BB962C8B-B14F-4D97-AF65-F5344CB8AC3E}">
        <p14:creationId xmlns:p14="http://schemas.microsoft.com/office/powerpoint/2010/main" val="292293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20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81314-FAD6-142A-517A-C32C1CF67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634125"/>
            <a:ext cx="8509000" cy="715800"/>
          </a:xfrm>
        </p:spPr>
        <p:txBody>
          <a:bodyPr/>
          <a:lstStyle/>
          <a:p>
            <a:r>
              <a:rPr lang="en-US" dirty="0"/>
              <a:t>But how do you know if it’s a good prediction?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D7296-73EB-BE04-B93A-A6B5081587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 algn="ctr">
              <a:buNone/>
            </a:pPr>
            <a:r>
              <a:rPr lang="en-US" sz="4000" b="1" dirty="0">
                <a:solidFill>
                  <a:srgbClr val="000000"/>
                </a:solidFill>
                <a:latin typeface="Arial"/>
                <a:cs typeface="Arial"/>
              </a:rPr>
              <a:t>R² tells us…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how well the line “fits” the points</a:t>
            </a:r>
          </a:p>
          <a:p>
            <a:pPr lvl="1">
              <a:lnSpc>
                <a:spcPct val="150000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cs typeface="Arial"/>
              </a:rPr>
              <a:t>0 = no points are on the line</a:t>
            </a:r>
          </a:p>
          <a:p>
            <a:pPr lvl="1">
              <a:lnSpc>
                <a:spcPct val="150000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cs typeface="Arial"/>
              </a:rPr>
              <a:t>1 = all the points are on the 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ED5810-2F1B-FEA6-FEE2-48FC8BD8CD0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5702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81314-FAD6-142A-517A-C32C1CF6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CEF6"/>
                </a:solidFill>
                <a:cs typeface="Arial"/>
              </a:rPr>
              <a:t>We can measure relationship strength!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D7296-73EB-BE04-B93A-A6B5081587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 algn="ctr">
              <a:buNone/>
            </a:pPr>
            <a:r>
              <a:rPr lang="en-US" sz="4000" b="1">
                <a:solidFill>
                  <a:srgbClr val="000000"/>
                </a:solidFill>
                <a:latin typeface="Arial"/>
                <a:cs typeface="Arial"/>
              </a:rPr>
              <a:t>R² Definition:</a:t>
            </a:r>
          </a:p>
          <a:p>
            <a:pPr marL="101600" indent="0" algn="ctr"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cs typeface="Arial"/>
              </a:rPr>
              <a:t>how much of the variance in the </a:t>
            </a:r>
            <a:br>
              <a:rPr lang="en-US" sz="240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sz="2400" b="1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dependent variable</a:t>
            </a:r>
            <a:r>
              <a:rPr lang="en-US" sz="2400">
                <a:solidFill>
                  <a:srgbClr val="000000"/>
                </a:solidFill>
                <a:latin typeface="Arial"/>
                <a:cs typeface="Arial"/>
              </a:rPr>
              <a:t> is predicted by the </a:t>
            </a:r>
            <a:r>
              <a:rPr lang="en-US" sz="2400" b="1">
                <a:solidFill>
                  <a:schemeClr val="accent2"/>
                </a:solidFill>
                <a:latin typeface="Arial"/>
                <a:cs typeface="Arial"/>
              </a:rPr>
              <a:t>independent variable</a:t>
            </a:r>
            <a:endParaRPr lang="en-US" b="1">
              <a:solidFill>
                <a:schemeClr val="accent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ED5810-2F1B-FEA6-FEE2-48FC8BD8CD0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16854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C19EA-D9DA-03E1-9829-A27A03143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DB38-9F85-C487-C413-B359BAAC4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612" y="56056"/>
            <a:ext cx="6996600" cy="715800"/>
          </a:xfrm>
        </p:spPr>
        <p:txBody>
          <a:bodyPr/>
          <a:lstStyle/>
          <a:p>
            <a:r>
              <a:rPr lang="en-US" dirty="0"/>
              <a:t>Interpreting R²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0FCAD-C2ED-0AB2-E05C-B776EAC858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CE7000-15BF-5A13-AB8B-45798DBC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746" y="1356877"/>
            <a:ext cx="5387729" cy="279094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3727DA4-19CA-4F71-A845-AA9A389E1851}"/>
              </a:ext>
            </a:extLst>
          </p:cNvPr>
          <p:cNvSpPr/>
          <p:nvPr/>
        </p:nvSpPr>
        <p:spPr>
          <a:xfrm>
            <a:off x="3892550" y="2279650"/>
            <a:ext cx="290486" cy="927554"/>
          </a:xfrm>
          <a:prstGeom prst="ellipse">
            <a:avLst/>
          </a:prstGeom>
          <a:noFill/>
          <a:ln>
            <a:solidFill>
              <a:srgbClr val="83B4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2628C1-0FA3-4E2E-A577-BC90091CEDFC}"/>
              </a:ext>
            </a:extLst>
          </p:cNvPr>
          <p:cNvSpPr txBox="1">
            <a:spLocks/>
          </p:cNvSpPr>
          <p:nvPr/>
        </p:nvSpPr>
        <p:spPr>
          <a:xfrm>
            <a:off x="63500" y="2627379"/>
            <a:ext cx="3585050" cy="53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 algn="ctr">
              <a:buNone/>
            </a:pPr>
            <a:r>
              <a:rPr lang="en-US" sz="3600" b="1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y</a:t>
            </a:r>
            <a:r>
              <a:rPr lang="en-US" sz="3600" b="1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US" sz="3600" b="1">
                <a:solidFill>
                  <a:schemeClr val="tx1"/>
                </a:solidFill>
                <a:latin typeface="Arial"/>
                <a:cs typeface="Arial"/>
              </a:rPr>
              <a:t>= m</a:t>
            </a:r>
            <a:r>
              <a:rPr lang="en-US" sz="3600" b="1">
                <a:solidFill>
                  <a:schemeClr val="accent2"/>
                </a:solidFill>
                <a:latin typeface="Arial"/>
                <a:cs typeface="Arial"/>
              </a:rPr>
              <a:t>x</a:t>
            </a:r>
            <a:r>
              <a:rPr lang="en-US" sz="3600" b="1">
                <a:solidFill>
                  <a:srgbClr val="AFF0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3600" b="1">
                <a:solidFill>
                  <a:schemeClr val="tx1"/>
                </a:solidFill>
                <a:latin typeface="Arial"/>
                <a:cs typeface="Arial"/>
                <a:sym typeface="Arial"/>
              </a:rPr>
              <a:t>+ b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64A66C1-D8FD-4C52-8DB8-8A10C20B641F}"/>
              </a:ext>
            </a:extLst>
          </p:cNvPr>
          <p:cNvSpPr/>
          <p:nvPr/>
        </p:nvSpPr>
        <p:spPr>
          <a:xfrm>
            <a:off x="5295901" y="3827876"/>
            <a:ext cx="2671812" cy="356774"/>
          </a:xfrm>
          <a:prstGeom prst="ellipse">
            <a:avLst/>
          </a:prstGeom>
          <a:noFill/>
          <a:ln>
            <a:solidFill>
              <a:srgbClr val="3C7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FD8AEC-A6BC-4D26-AAC1-B2480EE12408}"/>
              </a:ext>
            </a:extLst>
          </p:cNvPr>
          <p:cNvCxnSpPr>
            <a:cxnSpLocks/>
          </p:cNvCxnSpPr>
          <p:nvPr/>
        </p:nvCxnSpPr>
        <p:spPr>
          <a:xfrm flipV="1">
            <a:off x="1034612" y="2609094"/>
            <a:ext cx="2800788" cy="286508"/>
          </a:xfrm>
          <a:prstGeom prst="straightConnector1">
            <a:avLst/>
          </a:prstGeom>
          <a:ln w="28575">
            <a:solidFill>
              <a:srgbClr val="83B4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BBDD000-AB38-4EE0-B90C-ACCC09C1E034}"/>
              </a:ext>
            </a:extLst>
          </p:cNvPr>
          <p:cNvSpPr txBox="1">
            <a:spLocks/>
          </p:cNvSpPr>
          <p:nvPr/>
        </p:nvSpPr>
        <p:spPr>
          <a:xfrm>
            <a:off x="455375" y="1103265"/>
            <a:ext cx="3585050" cy="1089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101600" indent="0">
              <a:buNone/>
            </a:pPr>
            <a:r>
              <a:rPr lang="en-US" sz="2400" b="1">
                <a:solidFill>
                  <a:srgbClr val="3C78D8"/>
                </a:solidFill>
              </a:rPr>
              <a:t>Poor mental health </a:t>
            </a:r>
            <a:r>
              <a:rPr lang="en-US" sz="2400"/>
              <a:t>predicts </a:t>
            </a:r>
            <a:r>
              <a:rPr lang="en-US" sz="2400" b="1">
                <a:solidFill>
                  <a:srgbClr val="00AAEF"/>
                </a:solidFill>
              </a:rPr>
              <a:t>68%</a:t>
            </a:r>
            <a:r>
              <a:rPr lang="en-US" sz="2400">
                <a:solidFill>
                  <a:schemeClr val="tx1"/>
                </a:solidFill>
              </a:rPr>
              <a:t> of the variance </a:t>
            </a:r>
            <a:r>
              <a:rPr lang="en-US" sz="2400"/>
              <a:t>in </a:t>
            </a:r>
            <a:r>
              <a:rPr lang="en-US" sz="2400" b="1">
                <a:solidFill>
                  <a:srgbClr val="83B400"/>
                </a:solidFill>
              </a:rPr>
              <a:t>total EJI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0624E06-9107-4623-8AE8-526A9581BAA7}"/>
              </a:ext>
            </a:extLst>
          </p:cNvPr>
          <p:cNvCxnSpPr>
            <a:cxnSpLocks/>
          </p:cNvCxnSpPr>
          <p:nvPr/>
        </p:nvCxnSpPr>
        <p:spPr>
          <a:xfrm>
            <a:off x="2247900" y="3278750"/>
            <a:ext cx="3016250" cy="696350"/>
          </a:xfrm>
          <a:prstGeom prst="straightConnector1">
            <a:avLst/>
          </a:prstGeom>
          <a:ln w="28575">
            <a:solidFill>
              <a:srgbClr val="3C78D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13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CBF02-D846-7FB2-6320-A0A1B642F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525" y="367723"/>
            <a:ext cx="6996600" cy="715800"/>
          </a:xfrm>
        </p:spPr>
        <p:txBody>
          <a:bodyPr/>
          <a:lstStyle/>
          <a:p>
            <a:r>
              <a:rPr lang="en-US" dirty="0"/>
              <a:t>Analysis with the EJI: Relationships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ED0AA-2A29-2ED7-A1FA-DE0D5F4F5F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C87688-00F7-4F1A-E393-F0757AF9A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09" y="312689"/>
            <a:ext cx="1867792" cy="9655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862211-EBF7-8D61-C03E-F89FE3471912}"/>
              </a:ext>
            </a:extLst>
          </p:cNvPr>
          <p:cNvSpPr txBox="1"/>
          <p:nvPr/>
        </p:nvSpPr>
        <p:spPr>
          <a:xfrm>
            <a:off x="285750" y="1586344"/>
            <a:ext cx="7486650" cy="24622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Create a copy of your ‘subset’ worksheet and name it ‘scatterplot’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Select two columns to analyze by holding 'ctrl' + clicking the top of the column header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both columns selected, select Insert -&gt; Charts -&gt; Insert Scatterplot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Select scatterplot and choose the ‘+’ sign to open the Chart Elements menu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Select the arrow next to ‘Trendline’ to open the ‘More Options’ menu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Add a linear trendline and display R² on the chart</a:t>
            </a:r>
          </a:p>
        </p:txBody>
      </p:sp>
      <p:pic>
        <p:nvPicPr>
          <p:cNvPr id="9" name="Picture 8" descr="Table column selection arrow">
            <a:extLst>
              <a:ext uri="{FF2B5EF4-FFF2-40B4-BE49-F238E27FC236}">
                <a16:creationId xmlns:a16="http://schemas.microsoft.com/office/drawing/2014/main" id="{8A50026F-BFDF-43C3-BCD0-AD1CA7D721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375" y="1720127"/>
            <a:ext cx="914400" cy="733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242775"/>
      </p:ext>
    </p:extLst>
  </p:cSld>
  <p:clrMapOvr>
    <a:masterClrMapping/>
  </p:clrMapOvr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e3b91cd2-c31f-4b62-bf0e-c365d707865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3286AB34EE94A82E78E6EAEBFD843" ma:contentTypeVersion="20" ma:contentTypeDescription="Create a new document." ma:contentTypeScope="" ma:versionID="8ac9fc51b0dd91a04fc298164823c506">
  <xsd:schema xmlns:xsd="http://www.w3.org/2001/XMLSchema" xmlns:xs="http://www.w3.org/2001/XMLSchema" xmlns:p="http://schemas.microsoft.com/office/2006/metadata/properties" xmlns:ns1="http://schemas.microsoft.com/sharepoint/v3" xmlns:ns3="2565d629-5299-471d-9195-734900efdc88" xmlns:ns4="e3b91cd2-c31f-4b62-bf0e-c365d7078656" targetNamespace="http://schemas.microsoft.com/office/2006/metadata/properties" ma:root="true" ma:fieldsID="3925d30bd079abf34ea585b55360f3e3" ns1:_="" ns3:_="" ns4:_="">
    <xsd:import namespace="http://schemas.microsoft.com/sharepoint/v3"/>
    <xsd:import namespace="2565d629-5299-471d-9195-734900efdc88"/>
    <xsd:import namespace="e3b91cd2-c31f-4b62-bf0e-c365d707865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1:_ip_UnifiedCompliancePolicyProperties" minOccurs="0"/>
                <xsd:element ref="ns1:_ip_UnifiedCompliancePolicyUIAction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5d629-5299-471d-9195-734900efdc8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b91cd2-c31f-4b62-bf0e-c365d7078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7198FE-44AF-4DB7-8D67-CF312258E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758323-E82A-4F50-AF96-0DEB63A2872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65d629-5299-471d-9195-734900efdc88"/>
    <ds:schemaRef ds:uri="http://schemas.microsoft.com/sharepoint/v3"/>
    <ds:schemaRef ds:uri="http://purl.org/dc/terms/"/>
    <ds:schemaRef ds:uri="http://schemas.openxmlformats.org/package/2006/metadata/core-properties"/>
    <ds:schemaRef ds:uri="e3b91cd2-c31f-4b62-bf0e-c365d70786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0875C3-661D-4635-8655-88FFF930B7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565d629-5299-471d-9195-734900efdc88"/>
    <ds:schemaRef ds:uri="e3b91cd2-c31f-4b62-bf0e-c365d7078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428</Words>
  <Application>Microsoft Office PowerPoint</Application>
  <PresentationFormat>On-screen Show (16:9)</PresentationFormat>
  <Paragraphs>74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Source Sans Pro</vt:lpstr>
      <vt:lpstr>Oswald</vt:lpstr>
      <vt:lpstr>Wingdings</vt:lpstr>
      <vt:lpstr>Quince template</vt:lpstr>
      <vt:lpstr>Data for Healthy Communities: Relationships</vt:lpstr>
      <vt:lpstr>Agenda</vt:lpstr>
      <vt:lpstr>Warm-up: Correlation Versus Causation</vt:lpstr>
      <vt:lpstr>Types of Analysis</vt:lpstr>
      <vt:lpstr>Linear Regression</vt:lpstr>
      <vt:lpstr>But how do you know if it’s a good prediction?</vt:lpstr>
      <vt:lpstr>We can measure relationship strength!</vt:lpstr>
      <vt:lpstr>Interpreting R²</vt:lpstr>
      <vt:lpstr>Analysis with the EJI: Relationships</vt:lpstr>
      <vt:lpstr>What did you find?</vt:lpstr>
      <vt:lpstr>Presentation Outline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badger.60, Kelsey</dc:creator>
  <cp:lastModifiedBy>badger.60, Kelsey</cp:lastModifiedBy>
  <cp:revision>69</cp:revision>
  <dcterms:modified xsi:type="dcterms:W3CDTF">2025-03-17T16:13:36Z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0x0101001843286AB34EE94A82E78E6EAEBFD843</vt:lpwstr>
  </property>
</Properties>
</file>